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363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36AB-735E-43DB-920D-04464B94D49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C56-7F42-4E6E-8D9A-1026B280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36AB-735E-43DB-920D-04464B94D49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C56-7F42-4E6E-8D9A-1026B280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4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36AB-735E-43DB-920D-04464B94D49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C56-7F42-4E6E-8D9A-1026B280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6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36AB-735E-43DB-920D-04464B94D49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C56-7F42-4E6E-8D9A-1026B280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3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36AB-735E-43DB-920D-04464B94D49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C56-7F42-4E6E-8D9A-1026B280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9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36AB-735E-43DB-920D-04464B94D49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C56-7F42-4E6E-8D9A-1026B280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0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36AB-735E-43DB-920D-04464B94D49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C56-7F42-4E6E-8D9A-1026B280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36AB-735E-43DB-920D-04464B94D49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C56-7F42-4E6E-8D9A-1026B280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6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36AB-735E-43DB-920D-04464B94D49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C56-7F42-4E6E-8D9A-1026B280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6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36AB-735E-43DB-920D-04464B94D49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C56-7F42-4E6E-8D9A-1026B280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7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36AB-735E-43DB-920D-04464B94D49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FC56-7F42-4E6E-8D9A-1026B280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9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536AB-735E-43DB-920D-04464B94D49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FC56-7F42-4E6E-8D9A-1026B280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4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Security Risk Category 1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DoD 5100.76</a:t>
            </a:r>
          </a:p>
          <a:p>
            <a:r>
              <a:rPr lang="en-US" dirty="0" smtClean="0"/>
              <a:t>MCO 5530.14</a:t>
            </a:r>
          </a:p>
          <a:p>
            <a:r>
              <a:rPr lang="en-US" dirty="0" smtClean="0"/>
              <a:t>MCO 4400.150</a:t>
            </a:r>
          </a:p>
          <a:p>
            <a:r>
              <a:rPr lang="en-US" dirty="0" smtClean="0"/>
              <a:t>MCO 8010.13</a:t>
            </a:r>
          </a:p>
          <a:p>
            <a:r>
              <a:rPr lang="en-US" dirty="0" smtClean="0"/>
              <a:t>USMC Field Return inspection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8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887219"/>
              </p:ext>
            </p:extLst>
          </p:nvPr>
        </p:nvGraphicFramePr>
        <p:xfrm>
          <a:off x="228600" y="1295401"/>
          <a:ext cx="8686800" cy="518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9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8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Numeric Value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Utility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8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/>
                        <a:t>High explosive, concussion</a:t>
                      </a:r>
                      <a:r>
                        <a:rPr lang="en-US" sz="2000" b="0" i="0" baseline="0" dirty="0" smtClean="0"/>
                        <a:t> and fragmentation devices</a:t>
                      </a:r>
                      <a:endParaRPr lang="en-US" sz="2000" b="0" i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Moderate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/>
                        <a:t>Small arms ammunition</a:t>
                      </a:r>
                      <a:endParaRPr lang="en-US" sz="20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31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/>
                        <a:t>Ammunition items not described</a:t>
                      </a:r>
                      <a:r>
                        <a:rPr lang="en-US" sz="2000" b="0" i="0" baseline="0" dirty="0" smtClean="0"/>
                        <a:t> above- nonlethal, civil disturbance chemicals, incendiary devices</a:t>
                      </a:r>
                      <a:endParaRPr lang="en-US" sz="20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60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Impractical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/>
                        <a:t>Practice, inert, or dummy munitions; small electric</a:t>
                      </a:r>
                      <a:r>
                        <a:rPr lang="en-US" sz="2000" b="0" i="0" baseline="0" dirty="0" smtClean="0"/>
                        <a:t> explosive devices; fuel thickening compound; or items possessing other characteristics which clearly and positively negate potential use by terrorist, criminal, or dissident factions</a:t>
                      </a:r>
                      <a:endParaRPr lang="en-US" sz="20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26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CASUALTY / DAMAGE EFFECT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461507"/>
              </p:ext>
            </p:extLst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Numeric Value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Casualty/Damage Effect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Extremely</a:t>
                      </a:r>
                      <a:r>
                        <a:rPr lang="en-US" sz="2000" baseline="0" dirty="0" smtClean="0"/>
                        <a:t> damaging or lethal to personnel; devices which will likely cause death to personnel or major material damage.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Moderate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Moderately damaging</a:t>
                      </a:r>
                      <a:r>
                        <a:rPr lang="en-US" sz="2000" baseline="0" dirty="0" smtClean="0"/>
                        <a:t> or injurious to personnel; devices which could probably cause personnel injury or material damage.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Temporarily incapacitating to personnel.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Flammable items and petroleum-based products readily obtainable from commercial sources.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00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605509"/>
              </p:ext>
            </p:extLst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Numeric Value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Adaptability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Without  Modification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Usable as-is; simple to function without use of other components.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Slight Modification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Other components required;</a:t>
                      </a:r>
                      <a:r>
                        <a:rPr lang="en-US" sz="2000" baseline="0" dirty="0" smtClean="0"/>
                        <a:t> or can be used with slight modification.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Major Modification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Requires the use of other components which are not available</a:t>
                      </a:r>
                      <a:r>
                        <a:rPr lang="en-US" sz="2000" baseline="0" dirty="0" smtClean="0"/>
                        <a:t> on the commercial market; or can be used with modification that changes the configuration.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Impractical to Modify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Requires</a:t>
                      </a:r>
                      <a:r>
                        <a:rPr lang="en-US" sz="2000" baseline="0" dirty="0" smtClean="0"/>
                        <a:t> specific functions or environmental sequences which are not readily reproducible, or construction makes it incapable of producing high order detonation; for example, gas generator grains, and impulse cartridges.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63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302645"/>
              </p:ext>
            </p:extLst>
          </p:nvPr>
        </p:nvGraphicFramePr>
        <p:xfrm>
          <a:off x="457200" y="1600200"/>
          <a:ext cx="82296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Numeric Value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Portability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Items which can easily be carried by one person and easily concealed.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Moderate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 item whose shape,</a:t>
                      </a:r>
                      <a:r>
                        <a:rPr lang="en-US" sz="2000" baseline="0" dirty="0" smtClean="0"/>
                        <a:t> size and weight allows it to be carried by one person for a short distance.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Items whose</a:t>
                      </a:r>
                      <a:r>
                        <a:rPr lang="en-US" sz="2000" baseline="0" dirty="0" smtClean="0"/>
                        <a:t> shape, size and weight requires at least two persons to carry.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MHE Required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weight, size and shape of these items preclude movement without MHE.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02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SRC-1 SURVEILLANCE REQUIREMENTS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715510"/>
              </p:ext>
            </p:extLst>
          </p:nvPr>
        </p:nvGraphicFramePr>
        <p:xfrm>
          <a:off x="457200" y="1600200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Security Risk Category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Storage</a:t>
                      </a:r>
                      <a:r>
                        <a:rPr lang="en-US" sz="2400" baseline="0" dirty="0" smtClean="0"/>
                        <a:t> Location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IDS Status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Physical Checks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Category I Missiles &amp; Rockets</a:t>
                      </a:r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All storage locations ashore &amp; afloat</a:t>
                      </a:r>
                    </a:p>
                    <a:p>
                      <a:r>
                        <a:rPr lang="en-US" sz="2400" dirty="0" smtClean="0"/>
                        <a:t>(AA&amp;E Storage Areas)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Without IDS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Constant surveillance. Afloat: each 4 </a:t>
                      </a:r>
                      <a:r>
                        <a:rPr lang="en-US" sz="2400" dirty="0" err="1" smtClean="0"/>
                        <a:t>hrs</a:t>
                      </a:r>
                      <a:r>
                        <a:rPr lang="en-US" sz="2400" dirty="0" smtClean="0"/>
                        <a:t> at sea; each hour in port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With IDS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Patrol each 24 hours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Category I (High Risk)</a:t>
                      </a:r>
                      <a:endParaRPr 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Anchored barges &amp; Ammunition Piers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Without IDS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24-hour armed guard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With IDS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Patrol each 8 hours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961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100-percent </a:t>
            </a:r>
            <a:r>
              <a:rPr lang="en-US" dirty="0"/>
              <a:t>monthly inventory of all </a:t>
            </a:r>
            <a:r>
              <a:rPr lang="en-US" dirty="0" smtClean="0"/>
              <a:t>SRC-I non-nuclear missiles &amp; </a:t>
            </a:r>
            <a:r>
              <a:rPr lang="en-US" dirty="0"/>
              <a:t>rockets </a:t>
            </a:r>
            <a:endParaRPr lang="en-US" dirty="0" smtClean="0"/>
          </a:p>
          <a:p>
            <a:pPr lvl="1"/>
            <a:r>
              <a:rPr lang="en-US" dirty="0" smtClean="0"/>
              <a:t>Document </a:t>
            </a:r>
            <a:r>
              <a:rPr lang="en-US" dirty="0"/>
              <a:t>on appropriate accounting records (NAVMC </a:t>
            </a:r>
            <a:r>
              <a:rPr lang="en-US" dirty="0" smtClean="0"/>
              <a:t>10774; OIS) </a:t>
            </a:r>
          </a:p>
          <a:p>
            <a:pPr lvl="1"/>
            <a:r>
              <a:rPr lang="en-US" dirty="0" smtClean="0"/>
              <a:t>Maintain supporting documentation: current </a:t>
            </a:r>
            <a:r>
              <a:rPr lang="en-US" dirty="0"/>
              <a:t>FY plus two years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SRC-I munitions chain </a:t>
            </a:r>
            <a:r>
              <a:rPr lang="en-US" dirty="0"/>
              <a:t>of custody </a:t>
            </a:r>
            <a:r>
              <a:rPr lang="en-US" dirty="0" smtClean="0"/>
              <a:t>must be maintained </a:t>
            </a:r>
            <a:r>
              <a:rPr lang="en-US" dirty="0"/>
              <a:t>at all </a:t>
            </a:r>
            <a:r>
              <a:rPr lang="en-US" dirty="0" smtClean="0"/>
              <a:t>times</a:t>
            </a:r>
          </a:p>
          <a:p>
            <a:pPr lvl="1"/>
            <a:r>
              <a:rPr lang="en-US" dirty="0" smtClean="0"/>
              <a:t>DD </a:t>
            </a:r>
            <a:r>
              <a:rPr lang="en-US" dirty="0"/>
              <a:t>Form 1907 Signature and Tally Record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3793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705600"/>
              </p:ext>
            </p:extLst>
          </p:nvPr>
        </p:nvGraphicFramePr>
        <p:xfrm>
          <a:off x="381000" y="228600"/>
          <a:ext cx="8382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7543768" imgH="5829216" progId="AcroExch.Document.11">
                  <p:embed/>
                </p:oleObj>
              </mc:Choice>
              <mc:Fallback>
                <p:oleObj name="Acrobat Document" r:id="rId3" imgW="7543768" imgH="582921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28600"/>
                        <a:ext cx="8382000" cy="647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8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058569"/>
              </p:ext>
            </p:extLst>
          </p:nvPr>
        </p:nvGraphicFramePr>
        <p:xfrm>
          <a:off x="304800" y="-381000"/>
          <a:ext cx="8575953" cy="11099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3" imgW="5829103" imgH="7543564" progId="AcroExch.Document.11">
                  <p:embed/>
                </p:oleObj>
              </mc:Choice>
              <mc:Fallback>
                <p:oleObj name="Acrobat Document" r:id="rId3" imgW="5829103" imgH="754356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-381000"/>
                        <a:ext cx="8575953" cy="11099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7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537462"/>
              </p:ext>
            </p:extLst>
          </p:nvPr>
        </p:nvGraphicFramePr>
        <p:xfrm>
          <a:off x="-228600" y="-5569173"/>
          <a:ext cx="9601200" cy="12427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Acrobat Document" r:id="rId3" imgW="5829103" imgH="7543564" progId="AcroExch.Document.11">
                  <p:embed/>
                </p:oleObj>
              </mc:Choice>
              <mc:Fallback>
                <p:oleObj name="Acrobat Document" r:id="rId3" imgW="5829103" imgH="7543564" progId="AcroExch.Documen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-5569173"/>
                        <a:ext cx="9601200" cy="12427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1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Commanders are responsible for </a:t>
            </a:r>
            <a:r>
              <a:rPr lang="en-US" dirty="0" smtClean="0"/>
              <a:t>security/control </a:t>
            </a:r>
            <a:r>
              <a:rPr lang="en-US" dirty="0"/>
              <a:t>of </a:t>
            </a:r>
            <a:r>
              <a:rPr lang="en-US" dirty="0" smtClean="0"/>
              <a:t>unit's </a:t>
            </a:r>
            <a:r>
              <a:rPr lang="en-US" dirty="0"/>
              <a:t>ammunition management program and for ensuring </a:t>
            </a:r>
            <a:r>
              <a:rPr lang="en-US" dirty="0" smtClean="0"/>
              <a:t>only authorized </a:t>
            </a:r>
            <a:r>
              <a:rPr lang="en-US" dirty="0"/>
              <a:t>personnel are permitted to sign for class </a:t>
            </a:r>
            <a:r>
              <a:rPr lang="en-US" dirty="0" smtClean="0"/>
              <a:t>V(W)</a:t>
            </a:r>
          </a:p>
          <a:p>
            <a:pPr lvl="1"/>
            <a:r>
              <a:rPr lang="en-US" dirty="0" smtClean="0"/>
              <a:t>Shall </a:t>
            </a:r>
            <a:r>
              <a:rPr lang="en-US" dirty="0"/>
              <a:t>delegate this responsibility </a:t>
            </a:r>
            <a:r>
              <a:rPr lang="en-US" dirty="0" smtClean="0"/>
              <a:t>w/ NAVMC 11797 (DOA)</a:t>
            </a:r>
          </a:p>
          <a:p>
            <a:r>
              <a:rPr lang="en-US" dirty="0" smtClean="0"/>
              <a:t>DOA </a:t>
            </a:r>
            <a:r>
              <a:rPr lang="en-US" dirty="0"/>
              <a:t>block “SRC I”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“SRC I” </a:t>
            </a:r>
            <a:r>
              <a:rPr lang="en-US" dirty="0"/>
              <a:t>block applies to units </a:t>
            </a:r>
            <a:r>
              <a:rPr lang="en-US" dirty="0" smtClean="0"/>
              <a:t>w/ allowances for </a:t>
            </a:r>
            <a:r>
              <a:rPr lang="en-US" dirty="0"/>
              <a:t>SRC I class V(W)</a:t>
            </a:r>
            <a:endParaRPr lang="en-US" dirty="0" smtClean="0"/>
          </a:p>
          <a:p>
            <a:pPr lvl="1"/>
            <a:r>
              <a:rPr lang="en-US" dirty="0" smtClean="0"/>
              <a:t>Personnel </a:t>
            </a:r>
            <a:r>
              <a:rPr lang="en-US" dirty="0"/>
              <a:t>w/indicator of </a:t>
            </a:r>
            <a:r>
              <a:rPr lang="en-US" i="1" dirty="0"/>
              <a:t>Yes </a:t>
            </a:r>
            <a:r>
              <a:rPr lang="en-US" dirty="0"/>
              <a:t>are authorized to </a:t>
            </a:r>
            <a:r>
              <a:rPr lang="en-US" i="1" dirty="0"/>
              <a:t>receive </a:t>
            </a:r>
            <a:r>
              <a:rPr lang="en-US" dirty="0"/>
              <a:t>SRC I assets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Commander's </a:t>
            </a:r>
            <a:r>
              <a:rPr lang="en-US" dirty="0"/>
              <a:t>signature certifies </a:t>
            </a:r>
            <a:r>
              <a:rPr lang="en-US" dirty="0" smtClean="0"/>
              <a:t>the individual delegated </a:t>
            </a:r>
            <a:r>
              <a:rPr lang="en-US" dirty="0"/>
              <a:t>the authority to receive SRC I </a:t>
            </a:r>
            <a:r>
              <a:rPr lang="en-US" dirty="0" smtClean="0"/>
              <a:t>assets meets </a:t>
            </a:r>
            <a:r>
              <a:rPr lang="en-US" dirty="0"/>
              <a:t>the </a:t>
            </a:r>
            <a:r>
              <a:rPr lang="en-US" dirty="0" smtClean="0"/>
              <a:t>rank/grade IAW MCO 5530.14</a:t>
            </a:r>
          </a:p>
          <a:p>
            <a:pPr lvl="2"/>
            <a:r>
              <a:rPr lang="en-US" dirty="0" smtClean="0"/>
              <a:t>Commissioned/Warrant Officer; SNCO; GS-9 or above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Define Security Risk Categories</a:t>
            </a:r>
          </a:p>
          <a:p>
            <a:r>
              <a:rPr lang="en-US" dirty="0" smtClean="0"/>
              <a:t>Explain decision logic tables</a:t>
            </a:r>
          </a:p>
          <a:p>
            <a:r>
              <a:rPr lang="en-US" dirty="0" smtClean="0"/>
              <a:t>Employ specific restrictions/requirements for SRC-1 items 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Accountability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Movement</a:t>
            </a:r>
          </a:p>
          <a:p>
            <a:pPr lvl="1"/>
            <a:r>
              <a:rPr lang="en-US" dirty="0" smtClean="0"/>
              <a:t>Construction (facility)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92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164110"/>
              </p:ext>
            </p:extLst>
          </p:nvPr>
        </p:nvGraphicFramePr>
        <p:xfrm>
          <a:off x="152400" y="53469"/>
          <a:ext cx="8805863" cy="6804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Acrobat Document" r:id="rId3" imgW="7543768" imgH="5829216" progId="AcroExch.Document.11">
                  <p:embed/>
                </p:oleObj>
              </mc:Choice>
              <mc:Fallback>
                <p:oleObj name="Acrobat Document" r:id="rId3" imgW="7543768" imgH="582921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53469"/>
                        <a:ext cx="8805863" cy="6804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71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Secure holding areas for Cat I AA&amp;E must be under constant surveillance IAW MCO 5530.14</a:t>
            </a:r>
          </a:p>
          <a:p>
            <a:r>
              <a:rPr lang="en-US" dirty="0" smtClean="0"/>
              <a:t>Secure holding areas will have access control &amp; be within an area surrounded by a perimeter fence at all times.</a:t>
            </a:r>
          </a:p>
          <a:p>
            <a:r>
              <a:rPr lang="en-US" dirty="0" smtClean="0"/>
              <a:t>If guards do not have direct unobstructed view of entire secure holding area, IDS must be used for added security</a:t>
            </a:r>
          </a:p>
          <a:p>
            <a:r>
              <a:rPr lang="en-US" dirty="0" smtClean="0"/>
              <a:t>Armed response force must respond w/i 10 mins of all alarms/reports of actual or attempted intrusion</a:t>
            </a:r>
          </a:p>
          <a:p>
            <a:pPr lvl="1"/>
            <a:r>
              <a:rPr lang="en-US" dirty="0" smtClean="0"/>
              <a:t>Category I items are highest response priority</a:t>
            </a:r>
          </a:p>
        </p:txBody>
      </p:sp>
    </p:spTree>
    <p:extLst>
      <p:ext uri="{BB962C8B-B14F-4D97-AF65-F5344CB8AC3E}">
        <p14:creationId xmlns:p14="http://schemas.microsoft.com/office/powerpoint/2010/main" val="890291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Priority meeting security requirements begins w/ highest Risk Category I items</a:t>
            </a:r>
          </a:p>
          <a:p>
            <a:pPr lvl="1"/>
            <a:r>
              <a:rPr lang="en-US" dirty="0" smtClean="0"/>
              <a:t>Facilities w/largest </a:t>
            </a:r>
            <a:r>
              <a:rPr lang="en-US" dirty="0" err="1" smtClean="0"/>
              <a:t>qty</a:t>
            </a:r>
            <a:r>
              <a:rPr lang="en-US" dirty="0" smtClean="0"/>
              <a:t> will receive initial attention</a:t>
            </a:r>
          </a:p>
          <a:p>
            <a:r>
              <a:rPr lang="en-US" dirty="0" smtClean="0"/>
              <a:t>Security System Level “B” is required at facilities storing Category I AA&amp;E </a:t>
            </a:r>
          </a:p>
          <a:p>
            <a:pPr lvl="1"/>
            <a:r>
              <a:rPr lang="en-US" dirty="0" smtClean="0"/>
              <a:t>Electronic Security Systems (ESS)</a:t>
            </a:r>
          </a:p>
          <a:p>
            <a:pPr lvl="1"/>
            <a:r>
              <a:rPr lang="en-US" dirty="0" smtClean="0"/>
              <a:t>Entry and Circulation Control</a:t>
            </a:r>
          </a:p>
          <a:p>
            <a:pPr lvl="1"/>
            <a:r>
              <a:rPr lang="en-US" dirty="0" smtClean="0"/>
              <a:t>Barrier Systems</a:t>
            </a:r>
          </a:p>
          <a:p>
            <a:pPr lvl="1"/>
            <a:r>
              <a:rPr lang="en-US" dirty="0" smtClean="0"/>
              <a:t>Dedicated Security Forces</a:t>
            </a:r>
          </a:p>
          <a:p>
            <a:pPr lvl="1"/>
            <a:r>
              <a:rPr lang="en-US" dirty="0" smtClean="0"/>
              <a:t>Designated Response 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3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not attended/in use, operational keys to Cat I AA&amp;E will be secured in Class 5 GSA approved security container or equivalent</a:t>
            </a:r>
          </a:p>
          <a:p>
            <a:pPr lvl="1"/>
            <a:r>
              <a:rPr lang="en-US" dirty="0" smtClean="0"/>
              <a:t>20-gauge steel secured w/ GSA approved changeable combination padlock</a:t>
            </a:r>
          </a:p>
          <a:p>
            <a:pPr lvl="1"/>
            <a:r>
              <a:rPr lang="en-US" dirty="0" smtClean="0"/>
              <a:t>Located within a restricted area</a:t>
            </a:r>
          </a:p>
          <a:p>
            <a:r>
              <a:rPr lang="en-US" dirty="0" smtClean="0"/>
              <a:t>ROTC/JROTC units &amp; gun clubs are not authorized possession of Cat I AA&amp;E</a:t>
            </a:r>
          </a:p>
          <a:p>
            <a:r>
              <a:rPr lang="en-US" dirty="0" smtClean="0"/>
              <a:t>Reserve units will not store Cat I AA&amp;E at their 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83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Shipments of Cat I material by all modes require continuous audit trail from shipper to consignee</a:t>
            </a:r>
          </a:p>
          <a:p>
            <a:pPr lvl="1"/>
            <a:r>
              <a:rPr lang="en-US" dirty="0" smtClean="0"/>
              <a:t>Advance certification of serial numbers of individual items</a:t>
            </a:r>
          </a:p>
          <a:p>
            <a:pPr lvl="1"/>
            <a:r>
              <a:rPr lang="en-US" dirty="0" smtClean="0"/>
              <a:t>Two-person certification required</a:t>
            </a:r>
          </a:p>
          <a:p>
            <a:pPr lvl="1"/>
            <a:r>
              <a:rPr lang="en-US" dirty="0" smtClean="0"/>
              <a:t>If design/manufacture specs for portable Cat I indicate separate packing for parts, components must be transported in separate conveyances</a:t>
            </a:r>
          </a:p>
          <a:p>
            <a:pPr lvl="2"/>
            <a:r>
              <a:rPr lang="en-US" dirty="0" smtClean="0"/>
              <a:t>Ex: Stinger Weapon round &amp; </a:t>
            </a:r>
            <a:r>
              <a:rPr lang="en-US" dirty="0" err="1" smtClean="0"/>
              <a:t>Gripstock</a:t>
            </a:r>
            <a:r>
              <a:rPr lang="en-US" dirty="0" smtClean="0"/>
              <a:t> will be shipped separately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79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Cat I movements w/i restricted areas will be conducted with seals in place</a:t>
            </a:r>
          </a:p>
          <a:p>
            <a:r>
              <a:rPr lang="en-US" dirty="0" smtClean="0"/>
              <a:t>Cat I movements will be conducted only after all accountability entries are documented and receipt/issue forms are completed</a:t>
            </a:r>
          </a:p>
          <a:p>
            <a:r>
              <a:rPr lang="en-US" dirty="0" smtClean="0"/>
              <a:t>Receipt/issue documentation will accompany shipments at all times</a:t>
            </a:r>
          </a:p>
          <a:p>
            <a:r>
              <a:rPr lang="en-US" dirty="0" smtClean="0"/>
              <a:t>Armed guard is required for any amount of Cat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07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Magazine headwall construction for Cat I AA&amp;E will be </a:t>
            </a:r>
          </a:p>
          <a:p>
            <a:pPr lvl="1"/>
            <a:r>
              <a:rPr lang="en-US" dirty="0" smtClean="0"/>
              <a:t>12-inches or greater</a:t>
            </a:r>
          </a:p>
          <a:p>
            <a:pPr lvl="1"/>
            <a:r>
              <a:rPr lang="en-US" dirty="0" smtClean="0"/>
              <a:t>concrete reinforced </a:t>
            </a:r>
          </a:p>
          <a:p>
            <a:pPr lvl="1"/>
            <a:r>
              <a:rPr lang="en-US" dirty="0" smtClean="0"/>
              <a:t>two grids of 19mm steel bars spaced 12-inches apart horizontally/vertically staggered to form 6-inch grid squares</a:t>
            </a:r>
          </a:p>
          <a:p>
            <a:r>
              <a:rPr lang="en-US" dirty="0" smtClean="0"/>
              <a:t>All other magazine construction as standard</a:t>
            </a:r>
          </a:p>
          <a:p>
            <a:r>
              <a:rPr lang="en-US" dirty="0" smtClean="0"/>
              <a:t>Cat I Magazines </a:t>
            </a:r>
            <a:r>
              <a:rPr lang="en-US" dirty="0"/>
              <a:t>m</a:t>
            </a:r>
            <a:r>
              <a:rPr lang="en-US" dirty="0" smtClean="0"/>
              <a:t>ust be equipped with IDS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Defined </a:t>
            </a:r>
            <a:r>
              <a:rPr lang="en-US" dirty="0"/>
              <a:t>Security Risk Categories</a:t>
            </a:r>
          </a:p>
          <a:p>
            <a:r>
              <a:rPr lang="en-US" dirty="0" smtClean="0"/>
              <a:t>Explained </a:t>
            </a:r>
            <a:r>
              <a:rPr lang="en-US" dirty="0"/>
              <a:t>decision logic tables</a:t>
            </a:r>
          </a:p>
          <a:p>
            <a:r>
              <a:rPr lang="en-US" dirty="0" smtClean="0"/>
              <a:t>Described </a:t>
            </a:r>
            <a:r>
              <a:rPr lang="en-US" dirty="0"/>
              <a:t>specific restrictions/requirements for SRC-1 items </a:t>
            </a:r>
          </a:p>
          <a:p>
            <a:pPr lvl="1"/>
            <a:r>
              <a:rPr lang="en-US" dirty="0"/>
              <a:t>Storage</a:t>
            </a:r>
          </a:p>
          <a:p>
            <a:pPr lvl="1"/>
            <a:r>
              <a:rPr lang="en-US" dirty="0"/>
              <a:t>Accountability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Movement</a:t>
            </a:r>
          </a:p>
          <a:p>
            <a:pPr lvl="1"/>
            <a:r>
              <a:rPr lang="en-US" dirty="0"/>
              <a:t>Construction (facility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33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son.m.rodriguez\AppData\Local\Microsoft\Windows\Temporary Internet Files\Content.IE5\FBSSMFJV\question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86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Security Risk Code- </a:t>
            </a:r>
          </a:p>
          <a:p>
            <a:pPr lvl="1"/>
            <a:r>
              <a:rPr lang="en-US" dirty="0" smtClean="0"/>
              <a:t>One (1) position alphanumeric code</a:t>
            </a:r>
          </a:p>
          <a:p>
            <a:pPr lvl="1"/>
            <a:r>
              <a:rPr lang="en-US" dirty="0" smtClean="0"/>
              <a:t>Identifies security classification, security risk, or pilferage controls required for storing &amp; transporting DoD assets.</a:t>
            </a:r>
          </a:p>
          <a:p>
            <a:pPr lvl="1"/>
            <a:r>
              <a:rPr lang="en-US" dirty="0" smtClean="0"/>
              <a:t>Categorized into (3) classifications</a:t>
            </a:r>
          </a:p>
          <a:p>
            <a:pPr lvl="1"/>
            <a:r>
              <a:rPr lang="en-US" dirty="0" smtClean="0"/>
              <a:t>Also referred to as </a:t>
            </a:r>
          </a:p>
          <a:p>
            <a:pPr lvl="2"/>
            <a:r>
              <a:rPr lang="en-US" dirty="0" smtClean="0"/>
              <a:t>Controlled Item inventory Code (CIIC)</a:t>
            </a:r>
          </a:p>
          <a:p>
            <a:pPr lvl="2"/>
            <a:r>
              <a:rPr lang="en-US" dirty="0" smtClean="0"/>
              <a:t>Physical Security/Arms, Ammunition and Explosives Security Risk/Pilferage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0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Classified Item Codes</a:t>
            </a:r>
          </a:p>
          <a:p>
            <a:pPr lvl="1"/>
            <a:r>
              <a:rPr lang="en-US" dirty="0" smtClean="0"/>
              <a:t>A through H, K, L, O, S, T, U, 7, 9</a:t>
            </a:r>
          </a:p>
          <a:p>
            <a:pPr lvl="1"/>
            <a:r>
              <a:rPr lang="en-US" dirty="0" smtClean="0"/>
              <a:t>Indicates the materiel requires protection in the interest of national security.</a:t>
            </a:r>
          </a:p>
          <a:p>
            <a:pPr lvl="2"/>
            <a:r>
              <a:rPr lang="en-US" dirty="0" smtClean="0"/>
              <a:t>C – CONFIDENTIAL</a:t>
            </a:r>
          </a:p>
          <a:p>
            <a:pPr lvl="2"/>
            <a:r>
              <a:rPr lang="en-US" dirty="0" smtClean="0"/>
              <a:t>S – SECRET</a:t>
            </a:r>
          </a:p>
          <a:p>
            <a:pPr lvl="2"/>
            <a:r>
              <a:rPr lang="en-US" dirty="0" smtClean="0"/>
              <a:t>T – TOP SECRET</a:t>
            </a:r>
          </a:p>
          <a:p>
            <a:pPr lvl="2"/>
            <a:r>
              <a:rPr lang="en-US" dirty="0" smtClean="0"/>
              <a:t>U – Unclassified</a:t>
            </a:r>
          </a:p>
          <a:p>
            <a:pPr lvl="2"/>
            <a:r>
              <a:rPr lang="en-US" dirty="0" smtClean="0"/>
              <a:t>7 – Item assigned a demilitarization code other then A, B, or Q for which another SRC is inappropriate.  Loss/theft/unlawful disposition, or recovery of an item in this category will be investigated.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6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Sensitive Item Codes</a:t>
            </a:r>
            <a:endParaRPr lang="en-US" dirty="0" smtClean="0"/>
          </a:p>
          <a:p>
            <a:pPr lvl="1"/>
            <a:r>
              <a:rPr lang="en-US" dirty="0" smtClean="0"/>
              <a:t>1 through 6, 8, Q, R</a:t>
            </a:r>
          </a:p>
          <a:p>
            <a:pPr lvl="1"/>
            <a:r>
              <a:rPr lang="en-US" dirty="0" smtClean="0"/>
              <a:t>Indicates materiel requires a high degree of protection &amp; control due to statutory requirements &amp; regulations</a:t>
            </a:r>
          </a:p>
          <a:p>
            <a:pPr lvl="2"/>
            <a:r>
              <a:rPr lang="en-US" dirty="0" smtClean="0"/>
              <a:t>Narcotics/drug abuse items</a:t>
            </a:r>
          </a:p>
          <a:p>
            <a:pPr lvl="2"/>
            <a:r>
              <a:rPr lang="en-US" dirty="0" smtClean="0"/>
              <a:t>Precious metals, high value/highly technical/hazardous nature</a:t>
            </a:r>
          </a:p>
          <a:p>
            <a:pPr lvl="2"/>
            <a:r>
              <a:rPr lang="en-US" dirty="0" smtClean="0"/>
              <a:t>AA&amp;E and demo material</a:t>
            </a:r>
          </a:p>
          <a:p>
            <a:pPr lvl="1"/>
            <a:r>
              <a:rPr lang="en-US" dirty="0" smtClean="0"/>
              <a:t>Found in DoD 5100.76-M</a:t>
            </a:r>
          </a:p>
          <a:p>
            <a:pPr lvl="1"/>
            <a:r>
              <a:rPr lang="en-US" dirty="0" smtClean="0"/>
              <a:t>Categorized according to risks involved, based on utility, attractiveness, &amp; availability to criminal elements </a:t>
            </a:r>
          </a:p>
          <a:p>
            <a:pPr lvl="1"/>
            <a:r>
              <a:rPr lang="en-US" dirty="0" smtClean="0"/>
              <a:t>Arms, missiles, rockets, explosive rounds, mines, projectiles w/ unpacked unit weight 100# or less categorized as sensitive</a:t>
            </a:r>
          </a:p>
          <a:p>
            <a:pPr lvl="2"/>
            <a:r>
              <a:rPr lang="en-US" dirty="0" smtClean="0"/>
              <a:t>Single </a:t>
            </a:r>
            <a:r>
              <a:rPr lang="en-US" dirty="0" err="1" smtClean="0"/>
              <a:t>ctr</a:t>
            </a:r>
            <a:r>
              <a:rPr lang="en-US" dirty="0" smtClean="0"/>
              <a:t> w/sufficient amount of parts to perform basic function of end item shall be categorized same as that 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Sensitive Item Codes</a:t>
            </a:r>
            <a:r>
              <a:rPr lang="en-US" dirty="0" smtClean="0"/>
              <a:t> </a:t>
            </a:r>
            <a:r>
              <a:rPr lang="en-US" i="1" dirty="0" smtClean="0"/>
              <a:t>cont’d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HIGHEST Sensitivity (Category I)</a:t>
            </a:r>
          </a:p>
          <a:p>
            <a:pPr marL="1371600" lvl="2" indent="-514350"/>
            <a:r>
              <a:rPr lang="en-US" dirty="0" smtClean="0"/>
              <a:t>Man-portable missiles /rockets in a ready to fire configuration (Stinger/Javelin/LAW/SMAW/AT4)</a:t>
            </a:r>
          </a:p>
          <a:p>
            <a:pPr marL="1371600" lvl="2" indent="-514350"/>
            <a:r>
              <a:rPr lang="en-US" dirty="0" smtClean="0"/>
              <a:t>Jointly stored/transported w/launcher tube and/or </a:t>
            </a:r>
            <a:r>
              <a:rPr lang="en-US" dirty="0" err="1" smtClean="0"/>
              <a:t>gripstock</a:t>
            </a:r>
            <a:r>
              <a:rPr lang="en-US" dirty="0" smtClean="0"/>
              <a:t> &amp; explosive round shall be considered Cat-1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HIGH Sensitivity (Category II)</a:t>
            </a:r>
          </a:p>
          <a:p>
            <a:pPr marL="1371600" lvl="2" indent="-514350"/>
            <a:r>
              <a:rPr lang="en-US" dirty="0" smtClean="0"/>
              <a:t>Missiles/rockets that are crew-served or require platform-mounted launchers &amp; other equipment to function (TOW)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MODERATE Sensitivity (Category III)</a:t>
            </a:r>
          </a:p>
          <a:p>
            <a:pPr marL="1371600" lvl="2" indent="-514350"/>
            <a:r>
              <a:rPr lang="en-US" dirty="0" smtClean="0"/>
              <a:t>Missiles/rockets requiring platform-mounted launchers &amp; complex hardware/software to function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4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Sensitive Item Codes</a:t>
            </a:r>
            <a:r>
              <a:rPr lang="en-US" dirty="0" smtClean="0"/>
              <a:t> </a:t>
            </a:r>
            <a:r>
              <a:rPr lang="en-US" i="1" dirty="0" smtClean="0"/>
              <a:t>cont’d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 smtClean="0"/>
              <a:t>LOW Sensitivity (Category IV)</a:t>
            </a:r>
          </a:p>
          <a:p>
            <a:pPr marL="1371600" lvl="2" indent="-514350"/>
            <a:r>
              <a:rPr lang="en-US" dirty="0" smtClean="0"/>
              <a:t>AA&amp;E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 smtClean="0"/>
              <a:t>HIGHEST Sensitivity (Category I)</a:t>
            </a:r>
          </a:p>
          <a:p>
            <a:pPr marL="1371600" lvl="2" indent="-514350"/>
            <a:r>
              <a:rPr lang="en-US" dirty="0" smtClean="0"/>
              <a:t>AA&amp;E w/SECRET classification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dirty="0" smtClean="0"/>
              <a:t>HIGHEST Sensitivity (Category I)</a:t>
            </a:r>
          </a:p>
          <a:p>
            <a:pPr marL="1371600" lvl="2" indent="-514350"/>
            <a:r>
              <a:rPr lang="en-US" dirty="0" smtClean="0"/>
              <a:t>AA&amp;E w/CONFIDENTIAL classification</a:t>
            </a:r>
          </a:p>
          <a:p>
            <a:pPr marL="971550" lvl="1" indent="-514350">
              <a:buFont typeface="+mj-lt"/>
              <a:buAutoNum type="arabicPeriod" startAt="8"/>
            </a:pPr>
            <a:r>
              <a:rPr lang="en-US" dirty="0" smtClean="0"/>
              <a:t>HIGH Sensitivity (Category II)</a:t>
            </a:r>
          </a:p>
          <a:p>
            <a:pPr marL="1371600" lvl="2" indent="-514350"/>
            <a:r>
              <a:rPr lang="en-US" dirty="0" smtClean="0"/>
              <a:t>AA&amp;E w/CONFIDENTIAL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75122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Pilferage Codes</a:t>
            </a:r>
            <a:endParaRPr lang="en-US" dirty="0" smtClean="0"/>
          </a:p>
          <a:p>
            <a:pPr lvl="1"/>
            <a:r>
              <a:rPr lang="en-US" dirty="0" smtClean="0"/>
              <a:t>I, J, M, N, P, V through Z</a:t>
            </a:r>
          </a:p>
          <a:p>
            <a:pPr lvl="1"/>
            <a:r>
              <a:rPr lang="en-US" dirty="0" smtClean="0"/>
              <a:t>Indicates material has a ready resale value or civilian application for personal possession</a:t>
            </a:r>
          </a:p>
          <a:p>
            <a:pPr lvl="1"/>
            <a:r>
              <a:rPr lang="en-US" dirty="0" smtClean="0"/>
              <a:t>Especially subject to theft</a:t>
            </a:r>
          </a:p>
          <a:p>
            <a:pPr lvl="2"/>
            <a:r>
              <a:rPr lang="en-US" dirty="0" smtClean="0"/>
              <a:t>J – Pilferage – Controls may be designated by coding activity to Unclassified items by recoding to J. Activities may further categorize by using I, M, N, P, V through Z, where applicable (DoD 4100.39-M)</a:t>
            </a:r>
          </a:p>
          <a:p>
            <a:pPr lvl="2"/>
            <a:r>
              <a:rPr lang="en-US" dirty="0" smtClean="0"/>
              <a:t>P – A&amp;E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4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Logic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Helps apply physical SRC to A&amp;E not already categorized</a:t>
            </a:r>
          </a:p>
          <a:p>
            <a:r>
              <a:rPr lang="en-US" dirty="0" smtClean="0"/>
              <a:t>Only assigned by coding activities</a:t>
            </a:r>
          </a:p>
          <a:p>
            <a:r>
              <a:rPr lang="en-US" dirty="0" smtClean="0"/>
              <a:t>A&amp;E rated 4 risk factors: Utility,  Casualty/ Damage Effect, Adaptability, Portability</a:t>
            </a:r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417507"/>
              </p:ext>
            </p:extLst>
          </p:nvPr>
        </p:nvGraphicFramePr>
        <p:xfrm>
          <a:off x="990600" y="4419600"/>
          <a:ext cx="693420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3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7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of Risk Factor Numbers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Physical Security Risk Category</a:t>
                      </a:r>
                      <a:r>
                        <a:rPr lang="en-US" baseline="0" dirty="0" smtClean="0"/>
                        <a:t>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Evaluation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Sensitivity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 Sensitivity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 Sensitivity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Nonsensitive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626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1463</Words>
  <Application>Microsoft Office PowerPoint</Application>
  <PresentationFormat>On-screen Show (4:3)</PresentationFormat>
  <Paragraphs>234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Office Theme</vt:lpstr>
      <vt:lpstr>Acrobat Document</vt:lpstr>
      <vt:lpstr>Security Risk Category 1</vt:lpstr>
      <vt:lpstr>Objectives</vt:lpstr>
      <vt:lpstr>Definition</vt:lpstr>
      <vt:lpstr>SRC Classifications</vt:lpstr>
      <vt:lpstr>SRC Classifications</vt:lpstr>
      <vt:lpstr>SRC Classifications</vt:lpstr>
      <vt:lpstr>SRC Classifications</vt:lpstr>
      <vt:lpstr>SRC Classifications</vt:lpstr>
      <vt:lpstr>Decision Logic Table</vt:lpstr>
      <vt:lpstr>UTILITY</vt:lpstr>
      <vt:lpstr>CASUALTY / DAMAGE EFFECT</vt:lpstr>
      <vt:lpstr>ADAPTABILITY</vt:lpstr>
      <vt:lpstr>PORTABILITY</vt:lpstr>
      <vt:lpstr>SRC-1 SURVEILLANCE REQUIREMENTS</vt:lpstr>
      <vt:lpstr>ACCOUNTABILITY</vt:lpstr>
      <vt:lpstr>PowerPoint Presentation</vt:lpstr>
      <vt:lpstr>PowerPoint Presentation</vt:lpstr>
      <vt:lpstr>PowerPoint Presentation</vt:lpstr>
      <vt:lpstr>ACCOUNTABILITY</vt:lpstr>
      <vt:lpstr>PowerPoint Presentation</vt:lpstr>
      <vt:lpstr>SECURITY</vt:lpstr>
      <vt:lpstr>SECURITY</vt:lpstr>
      <vt:lpstr>SECURITY</vt:lpstr>
      <vt:lpstr>SECURITY</vt:lpstr>
      <vt:lpstr>MOVEMENTS</vt:lpstr>
      <vt:lpstr>CONSTRUCTION</vt:lpstr>
      <vt:lpstr>SUMMARY</vt:lpstr>
      <vt:lpstr>PowerPoint Presentation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Risk Category 1</dc:title>
  <dc:creator>Rodriguez MSgt Jason M</dc:creator>
  <cp:lastModifiedBy>Cline Cpl Aaron C</cp:lastModifiedBy>
  <cp:revision>22</cp:revision>
  <dcterms:created xsi:type="dcterms:W3CDTF">2016-12-13T17:02:30Z</dcterms:created>
  <dcterms:modified xsi:type="dcterms:W3CDTF">2020-03-10T12:02:15Z</dcterms:modified>
</cp:coreProperties>
</file>